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6647-42EA-471B-8D77-99F514449A18}" type="datetimeFigureOut">
              <a:rPr lang="es-ES" smtClean="0"/>
              <a:t>30/09/2015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CEFB-6FD6-4D47-9F60-F89797C3EB7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6647-42EA-471B-8D77-99F514449A18}" type="datetimeFigureOut">
              <a:rPr lang="es-ES" smtClean="0"/>
              <a:t>30/09/2015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CEFB-6FD6-4D47-9F60-F89797C3EB77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6647-42EA-471B-8D77-99F514449A18}" type="datetimeFigureOut">
              <a:rPr lang="es-ES" smtClean="0"/>
              <a:t>30/09/2015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CEFB-6FD6-4D47-9F60-F89797C3EB77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6647-42EA-471B-8D77-99F514449A18}" type="datetimeFigureOut">
              <a:rPr lang="es-ES" smtClean="0"/>
              <a:t>30/09/2015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CEFB-6FD6-4D47-9F60-F89797C3EB77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6647-42EA-471B-8D77-99F514449A18}" type="datetimeFigureOut">
              <a:rPr lang="es-ES" smtClean="0"/>
              <a:t>30/09/2015</a:t>
            </a:fld>
            <a:endParaRPr lang="es-E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CEFB-6FD6-4D47-9F60-F89797C3EB77}" type="slidenum">
              <a:rPr lang="es-ES" smtClean="0"/>
              <a:t>‹#›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6647-42EA-471B-8D77-99F514449A18}" type="datetimeFigureOut">
              <a:rPr lang="es-ES" smtClean="0"/>
              <a:t>30/09/2015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CEFB-6FD6-4D47-9F60-F89797C3EB77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6647-42EA-471B-8D77-99F514449A18}" type="datetimeFigureOut">
              <a:rPr lang="es-ES" smtClean="0"/>
              <a:t>30/09/2015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CEFB-6FD6-4D47-9F60-F89797C3EB77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6647-42EA-471B-8D77-99F514449A18}" type="datetimeFigureOut">
              <a:rPr lang="es-ES" smtClean="0"/>
              <a:t>30/09/2015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CEFB-6FD6-4D47-9F60-F89797C3EB77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6647-42EA-471B-8D77-99F514449A18}" type="datetimeFigureOut">
              <a:rPr lang="es-ES" smtClean="0"/>
              <a:t>30/09/2015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CEFB-6FD6-4D47-9F60-F89797C3EB77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6647-42EA-471B-8D77-99F514449A18}" type="datetimeFigureOut">
              <a:rPr lang="es-ES" smtClean="0"/>
              <a:t>30/09/2015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CEFB-6FD6-4D47-9F60-F89797C3EB7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6647-42EA-471B-8D77-99F514449A18}" type="datetimeFigureOut">
              <a:rPr lang="es-ES" smtClean="0"/>
              <a:t>30/09/2015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CEFB-6FD6-4D47-9F60-F89797C3EB7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B696647-42EA-471B-8D77-99F514449A18}" type="datetimeFigureOut">
              <a:rPr lang="es-ES" smtClean="0"/>
              <a:t>30/09/2015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31DCEFB-6FD6-4D47-9F60-F89797C3EB77}" type="slidenum">
              <a:rPr lang="es-ES" smtClean="0"/>
              <a:t>‹#›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5410200" cy="1600327"/>
          </a:xfrm>
        </p:spPr>
        <p:txBody>
          <a:bodyPr/>
          <a:lstStyle/>
          <a:p>
            <a:r>
              <a:rPr lang="en-US" dirty="0" smtClean="0"/>
              <a:t>“IL LAVORO IN ITALIA”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Vocabolario importante</a:t>
            </a:r>
            <a:endParaRPr lang="es-ES" sz="3200" dirty="0"/>
          </a:p>
        </p:txBody>
      </p:sp>
      <p:pic>
        <p:nvPicPr>
          <p:cNvPr id="1026" name="Picture 2" descr="C:\Users\221162\AppData\Local\Microsoft\Windows\Temporary Internet Files\Content.IE5\VNW374TQ\413px-Flag_map_of_Italy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86200"/>
            <a:ext cx="209804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21162\AppData\Local\Microsoft\Windows\Temporary Internet Files\Content.IE5\VNW374TQ\Working-Together-73857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9013"/>
            <a:ext cx="152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221162\AppData\Local\Microsoft\Windows\Temporary Internet Files\Content.IE5\C20FGH4G\512px-UnderConstruction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0425"/>
            <a:ext cx="1692095" cy="15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221162\AppData\Local\Microsoft\Windows\Temporary Internet Files\Content.IE5\GDCUD7UC\alternanza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036" y="22578"/>
            <a:ext cx="4021617" cy="421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221162\AppData\Local\Microsoft\Windows\Temporary Internet Files\Content.IE5\3JDHTPHC\logo_il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5113146"/>
            <a:ext cx="2128838" cy="14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221162\AppData\Local\Microsoft\Windows\Temporary Internet Files\Content.IE5\6YXSAPBW\omini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639" y="4419600"/>
            <a:ext cx="2276793" cy="200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2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C000"/>
                </a:solidFill>
              </a:rPr>
              <a:t>CRISI ECONOMICA / RECESIONE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 smtClean="0"/>
              <a:t>QUANDO L’ECONOMIA NON VA BENE</a:t>
            </a:r>
            <a:endParaRPr lang="it-IT" dirty="0"/>
          </a:p>
        </p:txBody>
      </p:sp>
      <p:pic>
        <p:nvPicPr>
          <p:cNvPr id="10242" name="Picture 2" descr="C:\Users\221162\AppData\Local\Microsoft\Windows\Temporary Internet Files\Content.IE5\N1MK19YK\29502_391536822426_241320977426_3876323_7546109_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514600"/>
            <a:ext cx="25956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221162\AppData\Local\Microsoft\Windows\Temporary Internet Files\Content.IE5\3JDHTPHC\deutschland_1945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2971800" cy="379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8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0" dirty="0" smtClean="0">
                <a:solidFill>
                  <a:srgbClr val="FFC000"/>
                </a:solidFill>
              </a:rPr>
              <a:t>DIPENDENTE / IMPIEGATO</a:t>
            </a:r>
            <a:endParaRPr lang="it-IT" sz="5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UNA PERSONA CHE LAVORA PER UNA INDUSTRIA O FABRICA.</a:t>
            </a:r>
            <a:endParaRPr lang="it-IT" sz="4000" dirty="0"/>
          </a:p>
        </p:txBody>
      </p:sp>
      <p:pic>
        <p:nvPicPr>
          <p:cNvPr id="11266" name="Picture 2" descr="C:\Users\221162\AppData\Local\Microsoft\Windows\Temporary Internet Files\Content.IE5\N1MK19YK\personas_01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97956"/>
            <a:ext cx="250393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221162\AppData\Local\Microsoft\Windows\Temporary Internet Files\Content.IE5\3JDHTPHC\200px-MarioNSMBWii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91802"/>
            <a:ext cx="2048070" cy="317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221162\AppData\Local\Microsoft\Windows\Temporary Internet Files\Content.IE5\VNW374TQ\mcdonald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36031"/>
            <a:ext cx="26860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0" dirty="0" smtClean="0">
                <a:solidFill>
                  <a:srgbClr val="FFC000"/>
                </a:solidFill>
              </a:rPr>
              <a:t>MANODOPERA</a:t>
            </a:r>
            <a:endParaRPr lang="it-IT" sz="5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5400" dirty="0" smtClean="0"/>
              <a:t>L’INSIEME DEGLI OPERAI</a:t>
            </a:r>
            <a:endParaRPr lang="it-IT" sz="5400" dirty="0"/>
          </a:p>
        </p:txBody>
      </p:sp>
      <p:pic>
        <p:nvPicPr>
          <p:cNvPr id="12290" name="Picture 2" descr="C:\Users\221162\AppData\Local\Microsoft\Windows\Temporary Internet Files\Content.IE5\9LO8PHIJ\figure_puzz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" y="2895600"/>
            <a:ext cx="34766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221162\AppData\Local\Microsoft\Windows\Temporary Internet Files\Content.IE5\WYSEW6V6\dirlav-150x15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284797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 smtClean="0">
                <a:solidFill>
                  <a:srgbClr val="FFC000"/>
                </a:solidFill>
              </a:rPr>
              <a:t>UFFICIO DI COLLOCAMENTO</a:t>
            </a:r>
            <a:endParaRPr lang="it-IT" sz="4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ORGANISMO CHE PROCURA </a:t>
            </a:r>
            <a:r>
              <a:rPr lang="it-IT" sz="3200" dirty="0" smtClean="0"/>
              <a:t>LAVORO </a:t>
            </a:r>
            <a:r>
              <a:rPr lang="it-IT" sz="3200" dirty="0" smtClean="0"/>
              <a:t>AI DISOCCUPATI.</a:t>
            </a:r>
            <a:endParaRPr lang="it-IT" sz="3200" dirty="0"/>
          </a:p>
        </p:txBody>
      </p:sp>
      <p:pic>
        <p:nvPicPr>
          <p:cNvPr id="13314" name="Picture 2" descr="C:\Users\221162\AppData\Local\Microsoft\Windows\Temporary Internet Files\Content.IE5\TXGOR4NY\pinocchio_orecchie_dasino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2447925" cy="335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221162\AppData\Local\Microsoft\Windows\Temporary Internet Files\Content.IE5\GDCUD7UC\qs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10161"/>
            <a:ext cx="462381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2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dirty="0" smtClean="0">
                <a:solidFill>
                  <a:srgbClr val="FFC000"/>
                </a:solidFill>
              </a:rPr>
              <a:t>SUSSIDIO DI DISOCCUPAZIONE</a:t>
            </a:r>
            <a:endParaRPr lang="it-IT" sz="4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Arial Black" panose="020B0A04020102020204" pitchFamily="34" charset="0"/>
              </a:rPr>
              <a:t>CONTRIBUTO</a:t>
            </a:r>
          </a:p>
          <a:p>
            <a:pPr algn="ctr"/>
            <a:r>
              <a:rPr lang="it-IT" sz="3600" dirty="0" smtClean="0">
                <a:latin typeface="Arial Black" panose="020B0A04020102020204" pitchFamily="34" charset="0"/>
              </a:rPr>
              <a:t>SOSTEGNO ECONOMICO</a:t>
            </a:r>
          </a:p>
          <a:p>
            <a:pPr marL="0" indent="0" algn="ctr">
              <a:buNone/>
            </a:pPr>
            <a:endParaRPr lang="it-IT" sz="3600" dirty="0">
              <a:latin typeface="Arial Black" panose="020B0A04020102020204" pitchFamily="34" charset="0"/>
            </a:endParaRPr>
          </a:p>
        </p:txBody>
      </p:sp>
      <p:pic>
        <p:nvPicPr>
          <p:cNvPr id="14338" name="Picture 2" descr="C:\Users\221162\AppData\Local\Microsoft\Windows\Temporary Internet Files\Content.IE5\WYSEW6V6\poo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2" y="3592564"/>
            <a:ext cx="3648341" cy="22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221162\AppData\Local\Microsoft\Windows\Temporary Internet Files\Content.IE5\C20FGH4G\libera-bianc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54022"/>
            <a:ext cx="210153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221162\AppData\Local\Microsoft\Windows\Temporary Internet Files\Content.IE5\TXGOR4NY\80px-Coccarda_Italia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1251858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ESSERE ASSUNTO LICENZIATO</a:t>
            </a:r>
            <a:endParaRPr lang="it-IT" sz="4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dirty="0" smtClean="0">
                <a:solidFill>
                  <a:srgbClr val="FFFF00"/>
                </a:solidFill>
              </a:rPr>
              <a:t>Essere assunto:  </a:t>
            </a:r>
            <a:r>
              <a:rPr lang="it-IT" sz="4000" dirty="0" smtClean="0"/>
              <a:t>Trovare Lavoro</a:t>
            </a:r>
            <a:endParaRPr lang="it-IT" sz="4000" dirty="0"/>
          </a:p>
        </p:txBody>
      </p:sp>
      <p:pic>
        <p:nvPicPr>
          <p:cNvPr id="15362" name="Picture 2" descr="C:\Users\221162\AppData\Local\Microsoft\Windows\Temporary Internet Files\Content.IE5\WYSEW6V6\apprentice-youre-hired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2590800" cy="266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2578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LICENZIATO:  </a:t>
            </a:r>
            <a:r>
              <a:rPr lang="it-IT" sz="2800" dirty="0" smtClean="0">
                <a:latin typeface="Arial Black" panose="020B0A04020102020204" pitchFamily="34" charset="0"/>
              </a:rPr>
              <a:t>Essere mandato via dal posto di lavoro.</a:t>
            </a:r>
            <a:endParaRPr lang="it-IT" sz="2800" dirty="0">
              <a:latin typeface="Arial Black" panose="020B0A04020102020204" pitchFamily="34" charset="0"/>
            </a:endParaRPr>
          </a:p>
        </p:txBody>
      </p:sp>
      <p:pic>
        <p:nvPicPr>
          <p:cNvPr id="15363" name="Picture 3" descr="C:\Users\221162\AppData\Local\Microsoft\Windows\Temporary Internet Files\Content.IE5\N1MK19YK\512px-_FIRED!__stamp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91218"/>
            <a:ext cx="1985433" cy="151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221162\AppData\Local\Microsoft\Windows\Temporary Internet Files\Content.IE5\3JDHTPHC\youre-fired-cartoo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56" y="4648200"/>
            <a:ext cx="1223287" cy="17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7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6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a tempo pieno</a:t>
            </a:r>
            <a:endParaRPr lang="it-IT" sz="66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ORARIO CHE CORRESPONDE A UN’INTERA GIORNATA LAVORATIVA.</a:t>
            </a:r>
          </a:p>
          <a:p>
            <a:endParaRPr lang="it-IT" sz="4000" dirty="0"/>
          </a:p>
        </p:txBody>
      </p:sp>
      <p:pic>
        <p:nvPicPr>
          <p:cNvPr id="16386" name="Picture 2" descr="C:\Users\221162\AppData\Local\Microsoft\Windows\Temporary Internet Files\Content.IE5\3JDHTPHC\moth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22133"/>
            <a:ext cx="1506098" cy="22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221162\AppData\Local\Microsoft\Windows\Temporary Internet Files\Content.IE5\6YXSAPBW\Time-for-Thanksgiving-66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310427" cy="230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221162\AppData\Local\Microsoft\Windows\Temporary Internet Files\Content.IE5\7I4V6QY8\FULL_TIME_HOBBY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53933"/>
            <a:ext cx="2952752" cy="22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9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 smtClean="0">
                <a:solidFill>
                  <a:srgbClr val="FFFF00"/>
                </a:solidFill>
              </a:rPr>
              <a:t>STIPENDIO / RETRIBUZIONE</a:t>
            </a:r>
            <a:endParaRPr lang="it-IT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QUELLO CHE SI GUADAGNA COL LAVORO DI OGNI GIORNO.</a:t>
            </a:r>
          </a:p>
          <a:p>
            <a:pPr marL="0" indent="0">
              <a:buNone/>
            </a:pPr>
            <a:endParaRPr lang="it-IT" sz="4000" dirty="0"/>
          </a:p>
        </p:txBody>
      </p:sp>
      <p:pic>
        <p:nvPicPr>
          <p:cNvPr id="17411" name="Picture 3" descr="C:\Users\221162\AppData\Local\Microsoft\Windows\Temporary Internet Files\Content.IE5\VNW374TQ\calcolo_stipendio_antropolog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4064000" cy="26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221162\AppData\Local\Microsoft\Windows\Temporary Internet Files\Content.IE5\VNW374TQ\5341665045_210cc0e045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81680"/>
            <a:ext cx="2242566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FFFF00"/>
                </a:solidFill>
              </a:rPr>
              <a:t>DOMANDA DI LAVORO</a:t>
            </a:r>
            <a:endParaRPr lang="it-IT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Richiesta per trovare un lavoro.</a:t>
            </a:r>
            <a:endParaRPr lang="it-IT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8434" name="Picture 2" descr="C:\Users\221162\AppData\Local\Microsoft\Windows\Temporary Internet Files\Content.IE5\N1MK19YK\lavoro_538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799"/>
            <a:ext cx="6318250" cy="355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2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7200" dirty="0" smtClean="0">
                <a:solidFill>
                  <a:srgbClr val="FFC000"/>
                </a:solidFill>
              </a:rPr>
              <a:t>Curriculum Vitae</a:t>
            </a:r>
            <a:endParaRPr lang="it-IT" sz="7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latin typeface="Arial Black" panose="020B0A04020102020204" pitchFamily="34" charset="0"/>
              </a:rPr>
              <a:t>I dati personali di ogni uno relativi alla sua formazione educativa e alla attivita’ professionale.</a:t>
            </a:r>
          </a:p>
          <a:p>
            <a:endParaRPr lang="it-IT" sz="4000" dirty="0">
              <a:latin typeface="Arial Black" panose="020B0A04020102020204" pitchFamily="34" charset="0"/>
            </a:endParaRPr>
          </a:p>
        </p:txBody>
      </p:sp>
      <p:pic>
        <p:nvPicPr>
          <p:cNvPr id="19458" name="Picture 2" descr="C:\Users\221162\AppData\Local\Microsoft\Windows\Temporary Internet Files\Content.IE5\9LO8PHIJ\curriculum_vitae_ico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2478032" cy="27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221162\AppData\Local\Microsoft\Windows\Temporary Internet Files\Content.IE5\N1MK19YK\mentir-en-el-curriculum-vita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98699"/>
            <a:ext cx="2362200" cy="230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221162\AppData\Local\Microsoft\Windows\Temporary Internet Files\Content.IE5\3JDHTPHC\CV_imag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81805"/>
            <a:ext cx="2976562" cy="193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0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3" y="2057400"/>
            <a:ext cx="8229600" cy="25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………………………………………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sz="44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DISOCCUPATO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Chi e’ senza lavoro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2050" name="Picture 2" descr="C:\Users\221162\AppData\Local\Microsoft\Windows\Temporary Internet Files\Content.IE5\TXGOR4NY\alunni1-300x16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33" y="3733800"/>
            <a:ext cx="3810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221162\AppData\Local\Microsoft\Windows\Temporary Internet Files\Content.IE5\WYSEW6V6\bilanci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1" y="457200"/>
            <a:ext cx="1892659" cy="14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8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colloquio</a:t>
            </a:r>
            <a:endParaRPr lang="it-IT" sz="60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Il primo incontro tra il responsabile di un’azienda e chi desidera essere assunto.</a:t>
            </a:r>
          </a:p>
          <a:p>
            <a:endParaRPr lang="it-IT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482" name="Picture 2" descr="C:\Users\221162\AppData\Local\Microsoft\Windows\Temporary Internet Files\Content.IE5\N1MK19YK\dreamstime_l_329153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221162\AppData\Local\Microsoft\Windows\Temporary Internet Files\Content.IE5\3JDHTPHC\entrevista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2791801" cy="27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221162\AppData\Local\Microsoft\Windows\Temporary Internet Files\Content.IE5\6YXSAPBW\interview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0989"/>
            <a:ext cx="2090623" cy="232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CONCORSO PUBBLICO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Concorso che bandisce lo stato per coprire posti specifici.</a:t>
            </a:r>
          </a:p>
          <a:p>
            <a:endParaRPr lang="it-IT" sz="3200" dirty="0"/>
          </a:p>
        </p:txBody>
      </p:sp>
      <p:pic>
        <p:nvPicPr>
          <p:cNvPr id="1026" name="Picture 2" descr="C:\Users\221162\AppData\Local\Microsoft\Windows\Temporary Internet Files\Content.IE5\N1MK19YK\donne_lavoro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355282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5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TELELAVORO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Lavoro che si puo svolgere a distanza</a:t>
            </a:r>
            <a:endParaRPr lang="it-IT" sz="4000" dirty="0"/>
          </a:p>
        </p:txBody>
      </p:sp>
      <p:pic>
        <p:nvPicPr>
          <p:cNvPr id="2050" name="Picture 2" descr="C:\Users\221162\AppData\Local\Microsoft\Windows\Temporary Internet Files\Content.IE5\GDCUD7UC\feste-150x1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33051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221162\AppData\Local\Microsoft\Windows\Temporary Internet Files\Content.IE5\TXGOR4NY\SimplyJobITA_twitter_3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21844"/>
            <a:ext cx="31623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4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dirty="0" smtClean="0">
                <a:solidFill>
                  <a:srgbClr val="FFFF00"/>
                </a:solidFill>
              </a:rPr>
              <a:t>PENDOLARE</a:t>
            </a:r>
            <a:endParaRPr lang="it-IT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400" dirty="0" smtClean="0"/>
              <a:t>Chi si sposta quotidianamente da un luogo ad un altro per motivi di lavoro o di studio.</a:t>
            </a:r>
            <a:endParaRPr lang="it-IT" sz="4400" dirty="0"/>
          </a:p>
        </p:txBody>
      </p:sp>
      <p:pic>
        <p:nvPicPr>
          <p:cNvPr id="3075" name="Picture 3" descr="C:\Users\221162\AppData\Local\Microsoft\Windows\Temporary Internet Files\Content.IE5\XWT7DJ12\honda-ev-400x2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654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dirty="0" smtClean="0">
                <a:solidFill>
                  <a:srgbClr val="FFFF00"/>
                </a:solidFill>
              </a:rPr>
              <a:t>Arrangiarsi</a:t>
            </a:r>
            <a:endParaRPr lang="it-IT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400" dirty="0" smtClean="0"/>
              <a:t>Caversela (Io me la cavo)</a:t>
            </a:r>
          </a:p>
          <a:p>
            <a:r>
              <a:rPr lang="it-IT" sz="4400" dirty="0" smtClean="0"/>
              <a:t>Risucire a risolvere da soli i propi problemi.</a:t>
            </a:r>
            <a:endParaRPr lang="it-IT" sz="4400" dirty="0"/>
          </a:p>
        </p:txBody>
      </p:sp>
      <p:pic>
        <p:nvPicPr>
          <p:cNvPr id="4098" name="Picture 2" descr="C:\Users\221162\AppData\Local\Microsoft\Windows\Temporary Internet Files\Content.IE5\N1MK19YK\newsletters-garance-dorè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4200525" cy="25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872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Tasso di disoccupazione</a:t>
            </a: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Percentuali che misura il numero dei disoccupati</a:t>
            </a:r>
            <a:r>
              <a:rPr lang="en-US" dirty="0" smtClean="0"/>
              <a:t/>
            </a:r>
            <a:br>
              <a:rPr lang="en-US" dirty="0" smtClean="0"/>
            </a:br>
            <a:endParaRPr lang="es-ES" dirty="0"/>
          </a:p>
        </p:txBody>
      </p:sp>
      <p:pic>
        <p:nvPicPr>
          <p:cNvPr id="3075" name="Picture 3" descr="C:\Users\221162\AppData\Local\Microsoft\Windows\Temporary Internet Files\Content.IE5\GDCUD7UC\gpg1-614-Copy-Copy-Copy-Copy-Copy-Copy-Cop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5052694" cy="316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2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PROTESTA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Opposizione</a:t>
            </a:r>
          </a:p>
          <a:p>
            <a:r>
              <a:rPr lang="en-US" sz="3600" dirty="0" smtClean="0">
                <a:latin typeface="Arial Black" panose="020B0A04020102020204" pitchFamily="34" charset="0"/>
              </a:rPr>
              <a:t>Reazione</a:t>
            </a:r>
          </a:p>
          <a:p>
            <a:r>
              <a:rPr lang="en-US" sz="3600" dirty="0" smtClean="0">
                <a:latin typeface="Arial Black" panose="020B0A04020102020204" pitchFamily="34" charset="0"/>
              </a:rPr>
              <a:t>Reclamo</a:t>
            </a:r>
          </a:p>
          <a:p>
            <a:r>
              <a:rPr lang="en-US" sz="3600" dirty="0" smtClean="0">
                <a:latin typeface="Arial Black" panose="020B0A04020102020204" pitchFamily="34" charset="0"/>
              </a:rPr>
              <a:t>Manifestazione</a:t>
            </a:r>
          </a:p>
          <a:p>
            <a:pPr algn="ctr"/>
            <a:endParaRPr lang="es-ES" sz="3600" dirty="0">
              <a:latin typeface="Arial Black" panose="020B0A04020102020204" pitchFamily="34" charset="0"/>
            </a:endParaRPr>
          </a:p>
        </p:txBody>
      </p:sp>
      <p:pic>
        <p:nvPicPr>
          <p:cNvPr id="4102" name="Picture 6" descr="C:\Users\221162\AppData\Local\Microsoft\Windows\Temporary Internet Files\Content.IE5\6YXSAPBW\ogni-manifestazione-e-vietat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2477596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221162\AppData\Local\Microsoft\Windows\Temporary Internet Files\Content.IE5\TXGOR4NY\4291769136_911e1503ea_o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38" y="3352800"/>
            <a:ext cx="3286125" cy="292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221162\AppData\Local\Microsoft\Windows\Temporary Internet Files\Content.IE5\VNW374TQ\senonora-disegnomini-180x18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06" y="453658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Sciopero / Scioperare</a:t>
            </a:r>
            <a:endParaRPr lang="es-ES" sz="6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Rifiutare di lavorare a scopo di protesta.</a:t>
            </a:r>
          </a:p>
          <a:p>
            <a:endParaRPr lang="es-ES" sz="5400" dirty="0"/>
          </a:p>
        </p:txBody>
      </p:sp>
      <p:pic>
        <p:nvPicPr>
          <p:cNvPr id="5123" name="Picture 3" descr="C:\Users\221162\AppData\Local\Microsoft\Windows\Temporary Internet Files\Content.IE5\VNW374TQ\sciopero(11)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22268"/>
            <a:ext cx="1301636" cy="101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221162\AppData\Local\Microsoft\Windows\Temporary Internet Files\Content.IE5\7I4V6QY8\sciopero_ike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2308295" cy="249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221162\AppData\Local\Microsoft\Windows\Temporary Internet Files\Content.IE5\C20FGH4G\ADESION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48378"/>
            <a:ext cx="3263557" cy="317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221162\AppData\Local\Microsoft\Windows\Temporary Internet Files\Content.IE5\XWT7DJ12\sciopero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26556"/>
            <a:ext cx="1953846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7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imprenditore</a:t>
            </a:r>
            <a:r>
              <a:rPr lang="en-US" sz="5300" dirty="0">
                <a:solidFill>
                  <a:srgbClr val="FFC000"/>
                </a:solidFill>
                <a:latin typeface="Algerian" panose="04020705040A02060702" pitchFamily="82" charset="0"/>
              </a:rPr>
              <a:t> </a:t>
            </a:r>
            <a:r>
              <a:rPr lang="en-US" sz="53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/ datore di </a:t>
            </a:r>
            <a:r>
              <a:rPr lang="it-IT" sz="53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lavoro</a:t>
            </a:r>
            <a:br>
              <a:rPr lang="it-IT" sz="5300" dirty="0" smtClean="0">
                <a:solidFill>
                  <a:srgbClr val="FFC000"/>
                </a:solidFill>
                <a:latin typeface="Algerian" panose="04020705040A02060702" pitchFamily="82" charset="0"/>
              </a:rPr>
            </a:br>
            <a:r>
              <a:rPr lang="it-IT" sz="53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/>
            </a:r>
            <a:br>
              <a:rPr lang="it-IT" sz="5300" dirty="0" smtClean="0">
                <a:solidFill>
                  <a:srgbClr val="FFC000"/>
                </a:solidFill>
                <a:latin typeface="Algerian" panose="04020705040A02060702" pitchFamily="82" charset="0"/>
              </a:rPr>
            </a:br>
            <a:r>
              <a:rPr lang="it-IT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Proprietario di un’impresa/ditta.</a:t>
            </a:r>
            <a:r>
              <a:rPr lang="en-US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</a:br>
            <a:endParaRPr lang="es-ES" sz="32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7" name="Picture 3" descr="C:\Users\221162\AppData\Local\Microsoft\Windows\Temporary Internet Files\Content.IE5\XWT7DJ12\schumpeter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90140"/>
            <a:ext cx="2438400" cy="357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5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Posto di lavoro</a:t>
            </a:r>
            <a:br>
              <a:rPr lang="it-IT" sz="4000" dirty="0" smtClean="0">
                <a:solidFill>
                  <a:srgbClr val="FFC000"/>
                </a:solidFill>
                <a:latin typeface="Algerian" panose="04020705040A02060702" pitchFamily="82" charset="0"/>
              </a:rPr>
            </a:br>
            <a:r>
              <a:rPr lang="it-IT" sz="40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/>
            </a:r>
            <a:br>
              <a:rPr lang="it-IT" sz="4000" dirty="0" smtClean="0">
                <a:solidFill>
                  <a:srgbClr val="FFC000"/>
                </a:solidFill>
                <a:latin typeface="Algerian" panose="04020705040A02060702" pitchFamily="82" charset="0"/>
              </a:rPr>
            </a:br>
            <a:endParaRPr lang="it-IT" sz="40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pic>
        <p:nvPicPr>
          <p:cNvPr id="7170" name="Picture 2" descr="C:\Users\221162\AppData\Local\Microsoft\Windows\Temporary Internet Files\Content.IE5\7I4V6QY8\offic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19942"/>
            <a:ext cx="5800725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221162\AppData\Local\Microsoft\Windows\Temporary Internet Files\Content.IE5\C20FGH4G\italia-fiom-rifondata-sul-lavor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31" y="1472315"/>
            <a:ext cx="3034600" cy="462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2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C000"/>
                </a:solidFill>
                <a:latin typeface="Algerian" panose="04020705040A02060702" pitchFamily="82" charset="0"/>
              </a:rPr>
              <a:t>ocupazione</a:t>
            </a:r>
            <a:endParaRPr lang="it-IT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LAVORO </a:t>
            </a:r>
          </a:p>
          <a:p>
            <a:r>
              <a:rPr lang="it-IT" sz="3600" dirty="0" smtClean="0"/>
              <a:t>IMPIEGO</a:t>
            </a:r>
            <a:endParaRPr lang="it-IT" sz="3600" dirty="0"/>
          </a:p>
        </p:txBody>
      </p:sp>
      <p:pic>
        <p:nvPicPr>
          <p:cNvPr id="8196" name="Picture 4" descr="C:\Users\221162\AppData\Local\Microsoft\Windows\Temporary Internet Files\Content.IE5\C20FGH4G\various-occupation-collection-1-57f4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1964266"/>
            <a:ext cx="4402357" cy="373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221162\AppData\Local\Microsoft\Windows\Temporary Internet Files\Content.IE5\GDCUD7UC\grafico-pazz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200977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2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PROFESSIONE / MESTIERE</a:t>
            </a:r>
            <a:endParaRPr lang="it-IT" sz="44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IL LAVORO CHE UNO FA.  QUELLO CHE UNO HA STUDIATO</a:t>
            </a:r>
            <a:endParaRPr lang="it-IT" b="1" dirty="0"/>
          </a:p>
        </p:txBody>
      </p:sp>
      <p:pic>
        <p:nvPicPr>
          <p:cNvPr id="9218" name="Picture 2" descr="C:\Users\221162\AppData\Local\Microsoft\Windows\Temporary Internet Files\Content.IE5\9LO8PHIJ\figure_puzz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4419600" cy="37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9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155</TotalTime>
  <Words>235</Words>
  <Application>Microsoft Office PowerPoint</Application>
  <PresentationFormat>On-screen Show (4:3)</PresentationFormat>
  <Paragraphs>51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Thatch</vt:lpstr>
      <vt:lpstr>“IL LAVORO IN ITALIA”</vt:lpstr>
      <vt:lpstr>                     ………………………………………                              DISOCCUPATO Chi e’ senza lavoro   </vt:lpstr>
      <vt:lpstr>Tasso di disoccupazione  Percentuali che misura il numero dei disoccupati </vt:lpstr>
      <vt:lpstr>PROTESTA</vt:lpstr>
      <vt:lpstr>Sciopero / Scioperare</vt:lpstr>
      <vt:lpstr>imprenditore / datore di lavoro  Proprietario di un’impresa/ditta. </vt:lpstr>
      <vt:lpstr>Posto di lavoro  </vt:lpstr>
      <vt:lpstr>ocupazione</vt:lpstr>
      <vt:lpstr>PROFESSIONE / MESTIERE</vt:lpstr>
      <vt:lpstr>CRISI ECONOMICA / RECESIONE</vt:lpstr>
      <vt:lpstr>DIPENDENTE / IMPIEGATO</vt:lpstr>
      <vt:lpstr>MANODOPERA</vt:lpstr>
      <vt:lpstr>UFFICIO DI COLLOCAMENTO</vt:lpstr>
      <vt:lpstr>SUSSIDIO DI DISOCCUPAZIONE</vt:lpstr>
      <vt:lpstr>ESSERE ASSUNTO LICENZIATO</vt:lpstr>
      <vt:lpstr>a tempo pieno</vt:lpstr>
      <vt:lpstr>STIPENDIO / RETRIBUZIONE</vt:lpstr>
      <vt:lpstr>DOMANDA DI LAVORO</vt:lpstr>
      <vt:lpstr>Curriculum Vitae</vt:lpstr>
      <vt:lpstr>colloquio</vt:lpstr>
      <vt:lpstr>CONCORSO PUBBLICO</vt:lpstr>
      <vt:lpstr>TELELAVORO</vt:lpstr>
      <vt:lpstr>PENDOLARE</vt:lpstr>
      <vt:lpstr>Arrangiarsi</vt:lpstr>
    </vt:vector>
  </TitlesOfParts>
  <Company>M-DCPS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“IL LAVORO IN ITALIA”</dc:title>
  <dc:creator>Llapur, Ileana</dc:creator>
  <cp:lastModifiedBy>Llapur, Ileana</cp:lastModifiedBy>
  <cp:revision>12</cp:revision>
  <dcterms:created xsi:type="dcterms:W3CDTF">2015-09-29T17:01:49Z</dcterms:created>
  <dcterms:modified xsi:type="dcterms:W3CDTF">2015-09-30T12:12:15Z</dcterms:modified>
</cp:coreProperties>
</file>